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257" r:id="rId5"/>
    <p:sldId id="258" r:id="rId6"/>
    <p:sldId id="259" r:id="rId7"/>
    <p:sldId id="274" r:id="rId8"/>
    <p:sldId id="276" r:id="rId9"/>
    <p:sldId id="275" r:id="rId10"/>
    <p:sldId id="277" r:id="rId11"/>
    <p:sldId id="279" r:id="rId12"/>
    <p:sldId id="280" r:id="rId13"/>
    <p:sldId id="281" r:id="rId14"/>
    <p:sldId id="282" r:id="rId15"/>
    <p:sldId id="283" r:id="rId16"/>
    <p:sldId id="278" r:id="rId17"/>
    <p:sldId id="271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5ED0AD-00FD-46CD-92B5-1CFF2C313F9D}" v="1" dt="2022-12-22T12:27:28.6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2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MITRU BOGDAN ALEXE" userId="S::bogdan.alexe@unibuc.ro::81ff6618-0452-4f8e-b321-9c3609f7eb34" providerId="AD" clId="Web-{BA5ED0AD-00FD-46CD-92B5-1CFF2C313F9D}"/>
    <pc:docChg chg="modSld">
      <pc:chgData name="DUMITRU BOGDAN ALEXE" userId="S::bogdan.alexe@unibuc.ro::81ff6618-0452-4f8e-b321-9c3609f7eb34" providerId="AD" clId="Web-{BA5ED0AD-00FD-46CD-92B5-1CFF2C313F9D}" dt="2022-12-22T12:27:28.696" v="0" actId="20577"/>
      <pc:docMkLst>
        <pc:docMk/>
      </pc:docMkLst>
      <pc:sldChg chg="modSp">
        <pc:chgData name="DUMITRU BOGDAN ALEXE" userId="S::bogdan.alexe@unibuc.ro::81ff6618-0452-4f8e-b321-9c3609f7eb34" providerId="AD" clId="Web-{BA5ED0AD-00FD-46CD-92B5-1CFF2C313F9D}" dt="2022-12-22T12:27:28.696" v="0" actId="20577"/>
        <pc:sldMkLst>
          <pc:docMk/>
          <pc:sldMk cId="4251252225" sldId="258"/>
        </pc:sldMkLst>
        <pc:spChg chg="mod">
          <ac:chgData name="DUMITRU BOGDAN ALEXE" userId="S::bogdan.alexe@unibuc.ro::81ff6618-0452-4f8e-b321-9c3609f7eb34" providerId="AD" clId="Web-{BA5ED0AD-00FD-46CD-92B5-1CFF2C313F9D}" dt="2022-12-22T12:27:28.696" v="0" actId="20577"/>
          <ac:spMkLst>
            <pc:docMk/>
            <pc:sldMk cId="4251252225" sldId="25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CFE11-E31B-0F46-BB1B-AE8A8C7BDF12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36B60-DBD8-E540-9837-27B50FAED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50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36B60-DBD8-E540-9837-27B50FAEDB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18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362F-D838-4F40-9A64-334E12C5114A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452C5-2BCD-8843-9DB2-3E09C02FE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64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362F-D838-4F40-9A64-334E12C5114A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452C5-2BCD-8843-9DB2-3E09C02FE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9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362F-D838-4F40-9A64-334E12C5114A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452C5-2BCD-8843-9DB2-3E09C02FE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12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362F-D838-4F40-9A64-334E12C5114A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452C5-2BCD-8843-9DB2-3E09C02FE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0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362F-D838-4F40-9A64-334E12C5114A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452C5-2BCD-8843-9DB2-3E09C02FE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7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362F-D838-4F40-9A64-334E12C5114A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452C5-2BCD-8843-9DB2-3E09C02FE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12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362F-D838-4F40-9A64-334E12C5114A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452C5-2BCD-8843-9DB2-3E09C02FE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09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362F-D838-4F40-9A64-334E12C5114A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452C5-2BCD-8843-9DB2-3E09C02FE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10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362F-D838-4F40-9A64-334E12C5114A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452C5-2BCD-8843-9DB2-3E09C02FE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6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362F-D838-4F40-9A64-334E12C5114A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452C5-2BCD-8843-9DB2-3E09C02FE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62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362F-D838-4F40-9A64-334E12C5114A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452C5-2BCD-8843-9DB2-3E09C02FE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02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3362F-D838-4F40-9A64-334E12C5114A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452C5-2BCD-8843-9DB2-3E09C02FE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8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CAVA-2022-TEMA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32932"/>
            <a:ext cx="7772400" cy="291736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Tema</a:t>
            </a:r>
            <a:r>
              <a:rPr lang="en-US">
                <a:latin typeface="Times New Roman"/>
                <a:cs typeface="Times New Roman"/>
              </a:rPr>
              <a:t> 2: </a:t>
            </a:r>
            <a:br>
              <a:rPr lang="en-US">
                <a:latin typeface="Times New Roman"/>
                <a:cs typeface="Times New Roman"/>
              </a:rPr>
            </a:br>
            <a:br>
              <a:rPr lang="en-US">
                <a:latin typeface="Times New Roman"/>
                <a:cs typeface="Times New Roman"/>
              </a:rPr>
            </a:br>
            <a:r>
              <a:rPr lang="en-US" err="1">
                <a:latin typeface="Times New Roman"/>
                <a:cs typeface="Times New Roman"/>
              </a:rPr>
              <a:t>Detectarea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și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recunoașterea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facială</a:t>
            </a:r>
            <a:r>
              <a:rPr lang="en-US">
                <a:latin typeface="Times New Roman"/>
                <a:cs typeface="Times New Roman"/>
              </a:rPr>
              <a:t> a </a:t>
            </a:r>
            <a:r>
              <a:rPr lang="en-US" err="1">
                <a:latin typeface="Times New Roman"/>
                <a:cs typeface="Times New Roman"/>
              </a:rPr>
              <a:t>personajelor</a:t>
            </a:r>
            <a:r>
              <a:rPr lang="en-US">
                <a:latin typeface="Times New Roman"/>
                <a:cs typeface="Times New Roman"/>
              </a:rPr>
              <a:t> din </a:t>
            </a:r>
            <a:r>
              <a:rPr lang="en-US" err="1">
                <a:latin typeface="Times New Roman"/>
                <a:cs typeface="Times New Roman"/>
              </a:rPr>
              <a:t>serialul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desene</a:t>
            </a:r>
            <a:r>
              <a:rPr lang="en-US">
                <a:latin typeface="Times New Roman"/>
                <a:cs typeface="Times New Roman"/>
              </a:rPr>
              <a:t> animate </a:t>
            </a:r>
            <a:r>
              <a:rPr lang="en-US" b="1" err="1">
                <a:latin typeface="Times New Roman"/>
                <a:cs typeface="Times New Roman"/>
              </a:rPr>
              <a:t>Viața</a:t>
            </a:r>
            <a:r>
              <a:rPr lang="en-US" b="1">
                <a:latin typeface="Times New Roman"/>
                <a:cs typeface="Times New Roman"/>
              </a:rPr>
              <a:t> cu Louie</a:t>
            </a:r>
            <a:endParaRPr lang="en-US" sz="4000" b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1879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ro-RO">
                <a:latin typeface="Times New Roman"/>
                <a:cs typeface="Times New Roman"/>
              </a:rPr>
              <a:t>Evaluare task 1 </a:t>
            </a:r>
            <a:r>
              <a:rPr lang="mr-IN">
                <a:latin typeface="Times New Roman"/>
                <a:cs typeface="Times New Roman"/>
              </a:rPr>
              <a:t>–</a:t>
            </a:r>
            <a:r>
              <a:rPr lang="ro-RO">
                <a:latin typeface="Times New Roman"/>
                <a:cs typeface="Times New Roman"/>
              </a:rPr>
              <a:t> AP pe datele de test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8695" y="2853651"/>
            <a:ext cx="69738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6B9CE70-D38F-4CDD-89CB-6CBCD0BC9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644" y="927154"/>
            <a:ext cx="3726094" cy="279457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26795EE-4431-3AB0-CC7C-25345A38C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21726"/>
            <a:ext cx="7470228" cy="314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39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8695" y="3085493"/>
            <a:ext cx="48568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58695" y="6526461"/>
            <a:ext cx="729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performanța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soluției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noastre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pe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datele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de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validare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= 200 de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imagini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75450"/>
            <a:ext cx="9144000" cy="1143000"/>
          </a:xfrm>
        </p:spPr>
        <p:txBody>
          <a:bodyPr>
            <a:normAutofit/>
          </a:bodyPr>
          <a:lstStyle/>
          <a:p>
            <a:r>
              <a:rPr lang="ro-RO">
                <a:latin typeface="Times New Roman"/>
                <a:cs typeface="Times New Roman"/>
              </a:rPr>
              <a:t>Evaluare task 2 </a:t>
            </a:r>
            <a:r>
              <a:rPr lang="mr-IN">
                <a:latin typeface="Times New Roman"/>
                <a:cs typeface="Times New Roman"/>
              </a:rPr>
              <a:t>–</a:t>
            </a:r>
            <a:r>
              <a:rPr lang="ro-RO">
                <a:latin typeface="Times New Roman"/>
                <a:cs typeface="Times New Roman"/>
              </a:rPr>
              <a:t> mAP pe datele de test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CDDFF17-885D-34DD-2039-CF2717A99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0" y="970253"/>
            <a:ext cx="3555534" cy="2666651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67C42FE3-2AAC-EBC0-3415-CF77F5728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342" y="942265"/>
            <a:ext cx="3633340" cy="2725005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59BE910-C532-0F46-C4EE-9B9544FA4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0" y="3642503"/>
            <a:ext cx="3577228" cy="2682921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FDB092C-0739-73B2-B7CA-7070281EE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036" y="3541985"/>
            <a:ext cx="3711252" cy="278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75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ro-RO">
                <a:latin typeface="Times New Roman"/>
                <a:cs typeface="Times New Roman"/>
              </a:rPr>
              <a:t>Evaluare task 2 </a:t>
            </a:r>
            <a:r>
              <a:rPr lang="mr-IN">
                <a:latin typeface="Times New Roman"/>
                <a:cs typeface="Times New Roman"/>
              </a:rPr>
              <a:t>–</a:t>
            </a:r>
            <a:r>
              <a:rPr lang="ro-RO">
                <a:latin typeface="Times New Roman"/>
                <a:cs typeface="Times New Roman"/>
              </a:rPr>
              <a:t> mAP pe datele de test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4772" y="2204083"/>
            <a:ext cx="489656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9F0FE00-7CBF-BBAB-A141-4D4A3708A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0" y="970253"/>
            <a:ext cx="2113307" cy="158498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E2C815F-48C2-CE3C-1B57-70A0376FE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206" y="920090"/>
            <a:ext cx="2159552" cy="1619664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D663ED06-345B-3714-FF6F-5A13C3071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32597"/>
            <a:ext cx="2126201" cy="1594651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633E8401-F5C9-0CE6-61CE-F5C447186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170" y="872852"/>
            <a:ext cx="2205861" cy="1654396"/>
          </a:xfrm>
          <a:prstGeom prst="rect">
            <a:avLst/>
          </a:prstGeo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9AF680BA-DF55-DDBB-FC72-ABF9BA06B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58" y="2943663"/>
            <a:ext cx="8456986" cy="36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03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716"/>
            <a:ext cx="8229600" cy="1143000"/>
          </a:xfrm>
        </p:spPr>
        <p:txBody>
          <a:bodyPr>
            <a:normAutofit/>
          </a:bodyPr>
          <a:lstStyle/>
          <a:p>
            <a:r>
              <a:rPr lang="ro-RO">
                <a:latin typeface="Times New Roman"/>
                <a:cs typeface="Times New Roman"/>
              </a:rPr>
              <a:t>Notare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063"/>
            <a:ext cx="8229600" cy="1276390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Task 1 = 4 </a:t>
            </a:r>
            <a:r>
              <a:rPr lang="en-US" dirty="0" err="1">
                <a:latin typeface="Times New Roman"/>
                <a:cs typeface="Times New Roman"/>
              </a:rPr>
              <a:t>puncte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cs typeface="Times New Roman"/>
              </a:rPr>
              <a:t>Task 2 = 4 </a:t>
            </a:r>
            <a:r>
              <a:rPr lang="en-US" dirty="0" err="1">
                <a:latin typeface="Times New Roman"/>
                <a:cs typeface="Times New Roman"/>
              </a:rPr>
              <a:t>puncte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7EA7FB-4490-140F-844C-86E4467C5444}"/>
              </a:ext>
            </a:extLst>
          </p:cNvPr>
          <p:cNvSpPr txBox="1"/>
          <p:nvPr/>
        </p:nvSpPr>
        <p:spPr>
          <a:xfrm>
            <a:off x="331075" y="2666388"/>
            <a:ext cx="8355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effectLst/>
                <a:latin typeface="Helvetica" pitchFamily="2" charset="0"/>
              </a:rPr>
              <a:t>Documentație</a:t>
            </a:r>
            <a:r>
              <a:rPr lang="en-GB" b="1" dirty="0">
                <a:effectLst/>
                <a:latin typeface="Helvetica" pitchFamily="2" charset="0"/>
              </a:rPr>
              <a:t> - 1 </a:t>
            </a:r>
            <a:r>
              <a:rPr lang="en-GB" b="1" dirty="0" err="1">
                <a:effectLst/>
                <a:latin typeface="Helvetica" pitchFamily="2" charset="0"/>
              </a:rPr>
              <a:t>punct</a:t>
            </a:r>
            <a:r>
              <a:rPr lang="en-GB" b="1" dirty="0">
                <a:effectLst/>
                <a:latin typeface="Helvetica" pitchFamily="2" charset="0"/>
              </a:rPr>
              <a:t> </a:t>
            </a:r>
            <a:r>
              <a:rPr lang="en-GB" dirty="0">
                <a:effectLst/>
                <a:latin typeface="Helvetica" pitchFamily="2" charset="0"/>
              </a:rPr>
              <a:t>– </a:t>
            </a:r>
            <a:r>
              <a:rPr lang="en-GB" dirty="0" err="1">
                <a:effectLst/>
                <a:latin typeface="Helvetica" pitchFamily="2" charset="0"/>
              </a:rPr>
              <a:t>descrieți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latin typeface="Helvetica" pitchFamily="2" charset="0"/>
              </a:rPr>
              <a:t>î</a:t>
            </a:r>
            <a:r>
              <a:rPr lang="en-GB" dirty="0" err="1">
                <a:effectLst/>
                <a:latin typeface="Helvetica" pitchFamily="2" charset="0"/>
              </a:rPr>
              <a:t>ntr</a:t>
            </a:r>
            <a:r>
              <a:rPr lang="en-GB" dirty="0">
                <a:effectLst/>
                <a:latin typeface="Helvetica" pitchFamily="2" charset="0"/>
              </a:rPr>
              <a:t>-un </a:t>
            </a:r>
            <a:r>
              <a:rPr lang="en-GB" dirty="0" err="1">
                <a:effectLst/>
                <a:latin typeface="Helvetica" pitchFamily="2" charset="0"/>
              </a:rPr>
              <a:t>fișier</a:t>
            </a:r>
            <a:r>
              <a:rPr lang="en-GB" dirty="0">
                <a:effectLst/>
                <a:latin typeface="Helvetica" pitchFamily="2" charset="0"/>
              </a:rPr>
              <a:t> pdf de minim o </a:t>
            </a:r>
            <a:r>
              <a:rPr lang="en-GB" dirty="0" err="1">
                <a:effectLst/>
                <a:latin typeface="Helvetica" pitchFamily="2" charset="0"/>
              </a:rPr>
              <a:t>pagină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soluția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voastră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pentru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rezolvarea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celor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două</a:t>
            </a:r>
            <a:r>
              <a:rPr lang="en-GB" dirty="0">
                <a:effectLst/>
                <a:latin typeface="Helvetica" pitchFamily="2" charset="0"/>
              </a:rPr>
              <a:t> task-</a:t>
            </a:r>
            <a:r>
              <a:rPr lang="en-GB" dirty="0" err="1">
                <a:effectLst/>
                <a:latin typeface="Helvetica" pitchFamily="2" charset="0"/>
              </a:rPr>
              <a:t>uri</a:t>
            </a:r>
            <a:r>
              <a:rPr lang="en-GB" dirty="0">
                <a:effectLst/>
                <a:latin typeface="Helvetica" pitchFamily="2" charset="0"/>
              </a:rPr>
              <a:t>. </a:t>
            </a:r>
            <a:r>
              <a:rPr lang="en-GB" dirty="0" err="1">
                <a:effectLst/>
                <a:latin typeface="Helvetica" pitchFamily="2" charset="0"/>
              </a:rPr>
              <a:t>Puteți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ilustra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aspecte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cheie</a:t>
            </a:r>
            <a:r>
              <a:rPr lang="en-GB" dirty="0">
                <a:effectLst/>
                <a:latin typeface="Helvetica" pitchFamily="2" charset="0"/>
              </a:rPr>
              <a:t> ale </a:t>
            </a:r>
            <a:r>
              <a:rPr lang="en-GB" dirty="0" err="1">
                <a:effectLst/>
                <a:latin typeface="Helvetica" pitchFamily="2" charset="0"/>
              </a:rPr>
              <a:t>soluției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voastre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adăugând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secvențe</a:t>
            </a:r>
            <a:r>
              <a:rPr lang="en-GB" dirty="0">
                <a:effectLst/>
                <a:latin typeface="Helvetica" pitchFamily="2" charset="0"/>
              </a:rPr>
              <a:t> de cod </a:t>
            </a:r>
            <a:r>
              <a:rPr lang="en-GB" dirty="0" err="1">
                <a:latin typeface="Helvetica" pitchFamily="2" charset="0"/>
              </a:rPr>
              <a:t>ș</a:t>
            </a:r>
            <a:r>
              <a:rPr lang="en-GB" dirty="0" err="1">
                <a:effectLst/>
                <a:latin typeface="Helvetica" pitchFamily="2" charset="0"/>
              </a:rPr>
              <a:t>i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vizualizări</a:t>
            </a:r>
            <a:r>
              <a:rPr lang="en-GB" dirty="0">
                <a:effectLst/>
                <a:latin typeface="Helvetica" pitchFamily="2" charset="0"/>
              </a:rPr>
              <a:t> ale </a:t>
            </a:r>
            <a:r>
              <a:rPr lang="en-GB" dirty="0" err="1">
                <a:effectLst/>
                <a:latin typeface="Helvetica" pitchFamily="2" charset="0"/>
              </a:rPr>
              <a:t>imaginilor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pentru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soluția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voastră</a:t>
            </a:r>
            <a:r>
              <a:rPr lang="en-GB" dirty="0">
                <a:effectLst/>
                <a:latin typeface="Helvetica" pitchFamily="2" charset="0"/>
              </a:rPr>
              <a:t>. </a:t>
            </a:r>
            <a:r>
              <a:rPr lang="en-GB" dirty="0" err="1">
                <a:effectLst/>
                <a:latin typeface="Helvetica" pitchFamily="2" charset="0"/>
              </a:rPr>
              <a:t>Acest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fișier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ar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trebui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să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conțină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suficientă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informație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astfel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încât</a:t>
            </a:r>
            <a:r>
              <a:rPr lang="en-GB" dirty="0">
                <a:effectLst/>
                <a:latin typeface="Helvetica" pitchFamily="2" charset="0"/>
              </a:rPr>
              <a:t> un student de </a:t>
            </a:r>
            <a:r>
              <a:rPr lang="en-GB" dirty="0" err="1">
                <a:effectLst/>
                <a:latin typeface="Helvetica" pitchFamily="2" charset="0"/>
              </a:rPr>
              <a:t>nivel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mediu</a:t>
            </a:r>
            <a:r>
              <a:rPr lang="en-GB" dirty="0">
                <a:effectLst/>
                <a:latin typeface="Helvetica" pitchFamily="2" charset="0"/>
              </a:rPr>
              <a:t> de la </a:t>
            </a:r>
            <a:r>
              <a:rPr lang="en-GB" dirty="0" err="1">
                <a:effectLst/>
                <a:latin typeface="Helvetica" pitchFamily="2" charset="0"/>
              </a:rPr>
              <a:t>cursul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nostru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să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poată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reimplementa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soluția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descrisă</a:t>
            </a:r>
            <a:r>
              <a:rPr lang="en-GB" dirty="0">
                <a:effectLst/>
                <a:latin typeface="Helvetica" pitchFamily="2" charset="0"/>
              </a:rPr>
              <a:t> de </a:t>
            </a:r>
            <a:r>
              <a:rPr lang="en-GB" dirty="0" err="1">
                <a:effectLst/>
                <a:latin typeface="Helvetica" pitchFamily="2" charset="0"/>
              </a:rPr>
              <a:t>voi</a:t>
            </a:r>
            <a:r>
              <a:rPr lang="en-GB" dirty="0">
                <a:effectLst/>
                <a:latin typeface="Helvetica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﻿</a:t>
            </a:r>
            <a:r>
              <a:rPr lang="en-GB" b="1" dirty="0" err="1">
                <a:effectLst/>
                <a:latin typeface="Helvetica" pitchFamily="2" charset="0"/>
              </a:rPr>
              <a:t>Oficiu</a:t>
            </a:r>
            <a:r>
              <a:rPr lang="en-GB" b="1" dirty="0">
                <a:effectLst/>
                <a:latin typeface="Helvetica" pitchFamily="2" charset="0"/>
              </a:rPr>
              <a:t> - 1 </a:t>
            </a:r>
            <a:r>
              <a:rPr lang="en-GB" b="1" dirty="0" err="1">
                <a:effectLst/>
                <a:latin typeface="Helvetica" pitchFamily="2" charset="0"/>
              </a:rPr>
              <a:t>punct</a:t>
            </a:r>
            <a:r>
              <a:rPr lang="en-GB" b="1" dirty="0">
                <a:effectLst/>
                <a:latin typeface="Helvetica" pitchFamily="2" charset="0"/>
              </a:rPr>
              <a:t> </a:t>
            </a:r>
            <a:r>
              <a:rPr lang="en-GB" dirty="0">
                <a:effectLst/>
                <a:latin typeface="Helvetica" pitchFamily="2" charset="0"/>
              </a:rPr>
              <a:t>– </a:t>
            </a:r>
            <a:r>
              <a:rPr lang="en-GB" dirty="0" err="1">
                <a:effectLst/>
                <a:latin typeface="Helvetica" pitchFamily="2" charset="0"/>
              </a:rPr>
              <a:t>primiți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acest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punct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dacă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formatul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fișierelor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voastre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urmează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formatul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impus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iar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codul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nostru</a:t>
            </a:r>
            <a:r>
              <a:rPr lang="en-GB" dirty="0">
                <a:effectLst/>
                <a:latin typeface="Helvetica" pitchFamily="2" charset="0"/>
              </a:rPr>
              <a:t> de </a:t>
            </a:r>
            <a:r>
              <a:rPr lang="en-GB" dirty="0" err="1">
                <a:effectLst/>
                <a:latin typeface="Helvetica" pitchFamily="2" charset="0"/>
              </a:rPr>
              <a:t>evaluare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rulează</a:t>
            </a:r>
            <a:r>
              <a:rPr lang="en-GB" dirty="0">
                <a:effectLst/>
                <a:latin typeface="Helvetica" pitchFamily="2" charset="0"/>
              </a:rPr>
              <a:t> pe </a:t>
            </a:r>
            <a:r>
              <a:rPr lang="en-GB" dirty="0" err="1">
                <a:effectLst/>
                <a:latin typeface="Helvetica" pitchFamily="2" charset="0"/>
              </a:rPr>
              <a:t>datele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primite</a:t>
            </a:r>
            <a:r>
              <a:rPr lang="en-GB" dirty="0">
                <a:effectLst/>
                <a:latin typeface="Helvetica" pitchFamily="2" charset="0"/>
              </a:rPr>
              <a:t> de la </a:t>
            </a:r>
            <a:r>
              <a:rPr lang="en-GB" dirty="0" err="1">
                <a:effectLst/>
                <a:latin typeface="Helvetica" pitchFamily="2" charset="0"/>
              </a:rPr>
              <a:t>voi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fără</a:t>
            </a:r>
            <a:r>
              <a:rPr lang="en-GB" dirty="0">
                <a:effectLst/>
                <a:latin typeface="Helvetica" pitchFamily="2" charset="0"/>
              </a:rPr>
              <a:t> a face </a:t>
            </a:r>
            <a:r>
              <a:rPr lang="en-GB" dirty="0" err="1">
                <a:effectLst/>
                <a:latin typeface="Helvetica" pitchFamily="2" charset="0"/>
              </a:rPr>
              <a:t>modificări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latin typeface="Helvetica" pitchFamily="2" charset="0"/>
              </a:rPr>
              <a:t>î</a:t>
            </a:r>
            <a:r>
              <a:rPr lang="en-GB" dirty="0" err="1">
                <a:effectLst/>
                <a:latin typeface="Helvetica" pitchFamily="2" charset="0"/>
              </a:rPr>
              <a:t>n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fișierele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voastre</a:t>
            </a:r>
            <a:r>
              <a:rPr lang="en-GB" dirty="0">
                <a:latin typeface="Helvetica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effectLst/>
                <a:latin typeface="Helvetica" pitchFamily="2" charset="0"/>
              </a:rPr>
              <a:t>BONUS - 2 </a:t>
            </a:r>
            <a:r>
              <a:rPr lang="en-GB" b="1" dirty="0" err="1">
                <a:effectLst/>
                <a:latin typeface="Helvetica" pitchFamily="2" charset="0"/>
              </a:rPr>
              <a:t>puncte</a:t>
            </a:r>
            <a:r>
              <a:rPr lang="en-GB" b="1" dirty="0">
                <a:effectLst/>
                <a:latin typeface="Helvetica" pitchFamily="2" charset="0"/>
              </a:rPr>
              <a:t> </a:t>
            </a:r>
            <a:r>
              <a:rPr lang="en-GB" dirty="0">
                <a:effectLst/>
                <a:latin typeface="Helvetica" pitchFamily="2" charset="0"/>
              </a:rPr>
              <a:t>– </a:t>
            </a:r>
            <a:r>
              <a:rPr lang="en-GB" dirty="0" err="1">
                <a:effectLst/>
                <a:latin typeface="Helvetica" pitchFamily="2" charset="0"/>
              </a:rPr>
              <a:t>puteți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primi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adițional</a:t>
            </a:r>
            <a:r>
              <a:rPr lang="en-GB" dirty="0">
                <a:effectLst/>
                <a:latin typeface="Helvetica" pitchFamily="2" charset="0"/>
              </a:rPr>
              <a:t> 1 </a:t>
            </a:r>
            <a:r>
              <a:rPr lang="en-GB" dirty="0" err="1">
                <a:effectLst/>
                <a:latin typeface="Helvetica" pitchFamily="2" charset="0"/>
              </a:rPr>
              <a:t>punct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în</a:t>
            </a:r>
            <a:r>
              <a:rPr lang="en-GB" dirty="0">
                <a:effectLst/>
                <a:latin typeface="Helvetica" pitchFamily="2" charset="0"/>
              </a:rPr>
              <a:t> plus </a:t>
            </a:r>
            <a:r>
              <a:rPr lang="en-GB" dirty="0" err="1">
                <a:effectLst/>
                <a:latin typeface="Helvetica" pitchFamily="2" charset="0"/>
              </a:rPr>
              <a:t>pentru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fiecare</a:t>
            </a:r>
            <a:r>
              <a:rPr lang="en-GB" dirty="0">
                <a:effectLst/>
                <a:latin typeface="Helvetica" pitchFamily="2" charset="0"/>
              </a:rPr>
              <a:t> task, </a:t>
            </a:r>
            <a:r>
              <a:rPr lang="en-GB" dirty="0" err="1">
                <a:effectLst/>
                <a:latin typeface="Helvetica" pitchFamily="2" charset="0"/>
              </a:rPr>
              <a:t>dacă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depășiți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pragurile</a:t>
            </a:r>
            <a:r>
              <a:rPr lang="en-GB" dirty="0">
                <a:effectLst/>
                <a:latin typeface="Helvetica" pitchFamily="2" charset="0"/>
              </a:rPr>
              <a:t> de 80% AP </a:t>
            </a:r>
            <a:r>
              <a:rPr lang="en-GB" dirty="0" err="1">
                <a:latin typeface="Helvetica" pitchFamily="2" charset="0"/>
              </a:rPr>
              <a:t>ș</a:t>
            </a:r>
            <a:r>
              <a:rPr lang="en-GB" dirty="0" err="1">
                <a:effectLst/>
                <a:latin typeface="Helvetica" pitchFamily="2" charset="0"/>
              </a:rPr>
              <a:t>i</a:t>
            </a:r>
            <a:r>
              <a:rPr lang="en-GB" dirty="0">
                <a:effectLst/>
                <a:latin typeface="Helvetica" pitchFamily="2" charset="0"/>
              </a:rPr>
              <a:t> 60% </a:t>
            </a:r>
            <a:r>
              <a:rPr lang="en-GB" dirty="0" err="1">
                <a:effectLst/>
                <a:latin typeface="Helvetica" pitchFamily="2" charset="0"/>
              </a:rPr>
              <a:t>mAP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descrise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mai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inainte</a:t>
            </a:r>
            <a:r>
              <a:rPr lang="en-GB" dirty="0">
                <a:effectLst/>
                <a:latin typeface="Helvetica" pitchFamily="2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01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813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Termene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limită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18F0FFE-00F0-85ED-6605-F79DBAF19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8" y="1190634"/>
            <a:ext cx="8953464" cy="447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26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96" y="0"/>
            <a:ext cx="9030604" cy="1143000"/>
          </a:xfrm>
        </p:spPr>
        <p:txBody>
          <a:bodyPr>
            <a:no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Restricții</a:t>
            </a:r>
            <a:r>
              <a:rPr lang="en-US">
                <a:latin typeface="Times New Roman"/>
                <a:cs typeface="Times New Roman"/>
              </a:rPr>
              <a:t> de </a:t>
            </a:r>
            <a:r>
              <a:rPr lang="en-US" err="1">
                <a:latin typeface="Times New Roman"/>
                <a:cs typeface="Times New Roman"/>
              </a:rPr>
              <a:t>implementare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EE38E63-F2F1-8FF3-0800-562A31C6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211"/>
            <a:ext cx="9500083" cy="311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80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29"/>
            <a:ext cx="8229600" cy="1143000"/>
          </a:xfrm>
        </p:spPr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Tema</a:t>
            </a:r>
            <a:r>
              <a:rPr lang="en-US">
                <a:latin typeface="Times New Roman"/>
                <a:cs typeface="Times New Roman"/>
              </a:rPr>
              <a:t> 2 </a:t>
            </a:r>
            <a:r>
              <a:rPr lang="mr-IN">
                <a:latin typeface="Times New Roman"/>
                <a:cs typeface="Times New Roman"/>
              </a:rPr>
              <a:t>–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lucruri</a:t>
            </a:r>
            <a:r>
              <a:rPr lang="en-US">
                <a:latin typeface="Times New Roman"/>
                <a:cs typeface="Times New Roman"/>
              </a:rPr>
              <a:t> bine de </a:t>
            </a:r>
            <a:r>
              <a:rPr lang="en-US" err="1">
                <a:latin typeface="Times New Roman"/>
                <a:cs typeface="Times New Roman"/>
              </a:rPr>
              <a:t>știut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158729"/>
            <a:ext cx="9144001" cy="56992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2 task-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uri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rezolvat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= 10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puncte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+ 2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puncte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(bonus) = 12 nota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maximă</a:t>
            </a:r>
            <a:endParaRPr lang="en-US" sz="22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deadline: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Duminică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, 22 </a:t>
            </a:r>
            <a:r>
              <a:rPr lang="en-US" sz="2200" err="1">
                <a:solidFill>
                  <a:srgbClr val="000000"/>
                </a:solidFill>
                <a:latin typeface="Times New Roman"/>
                <a:cs typeface="Times New Roman"/>
              </a:rPr>
              <a:t>ianuarie</a:t>
            </a:r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 2023, 23:59</a:t>
            </a:r>
          </a:p>
          <a:p>
            <a:pPr lvl="1"/>
            <a:r>
              <a:rPr lang="en-US" sz="1800">
                <a:latin typeface="Times New Roman"/>
                <a:cs typeface="Times New Roman"/>
              </a:rPr>
              <a:t>prima </a:t>
            </a:r>
            <a:r>
              <a:rPr lang="en-US" sz="1800" err="1">
                <a:latin typeface="Times New Roman"/>
                <a:cs typeface="Times New Roman"/>
              </a:rPr>
              <a:t>fază</a:t>
            </a:r>
            <a:r>
              <a:rPr lang="en-US" sz="1800">
                <a:latin typeface="Times New Roman"/>
                <a:cs typeface="Times New Roman"/>
              </a:rPr>
              <a:t> (</a:t>
            </a:r>
            <a:r>
              <a:rPr lang="en-US" sz="1800" err="1">
                <a:latin typeface="Times New Roman"/>
                <a:cs typeface="Times New Roman"/>
              </a:rPr>
              <a:t>duminică</a:t>
            </a:r>
            <a:r>
              <a:rPr lang="en-US" sz="1800">
                <a:latin typeface="Times New Roman"/>
                <a:cs typeface="Times New Roman"/>
              </a:rPr>
              <a:t>, 22 </a:t>
            </a:r>
            <a:r>
              <a:rPr lang="en-US" sz="1800" err="1">
                <a:latin typeface="Times New Roman"/>
                <a:cs typeface="Times New Roman"/>
              </a:rPr>
              <a:t>ianuarie</a:t>
            </a:r>
            <a:r>
              <a:rPr lang="en-US" sz="1800">
                <a:latin typeface="Times New Roman"/>
                <a:cs typeface="Times New Roman"/>
              </a:rPr>
              <a:t>) </a:t>
            </a:r>
            <a:r>
              <a:rPr lang="mr-IN" sz="1800">
                <a:latin typeface="Times New Roman"/>
                <a:cs typeface="Times New Roman"/>
              </a:rPr>
              <a:t>–</a:t>
            </a:r>
            <a:r>
              <a:rPr lang="en-US" sz="180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încarcați</a:t>
            </a:r>
            <a:r>
              <a:rPr lang="en-US" sz="180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codul</a:t>
            </a:r>
            <a:r>
              <a:rPr lang="en-US" sz="180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soluție</a:t>
            </a:r>
            <a:endParaRPr lang="en-US" sz="1800" b="1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lvl="1"/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luni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, 23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ianuarie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facem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disponibile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datele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de test (200 de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imagini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test cu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personaje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din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Viața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cu Louie).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Vă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rulați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soluția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voastră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inițială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(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nemodificată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)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pe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imaginile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de test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și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ne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trimiteți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rezultatele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în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formatul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cerut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. </a:t>
            </a:r>
          </a:p>
          <a:p>
            <a:pPr lvl="1"/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dorim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ca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până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pe 1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februarie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să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afișăm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notele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voastre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finale la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tema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2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astfel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încât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toată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lumea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să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știe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situația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înainte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lucrarea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din ultima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săptămână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de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sesiunea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(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urmează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să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 o </a:t>
            </a:r>
            <a:r>
              <a:rPr lang="en-US" sz="1800" err="1">
                <a:solidFill>
                  <a:srgbClr val="000000"/>
                </a:solidFill>
                <a:latin typeface="Times New Roman"/>
                <a:cs typeface="Times New Roman"/>
              </a:rPr>
              <a:t>fixăm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) </a:t>
            </a:r>
          </a:p>
          <a:p>
            <a:pPr lvl="1"/>
            <a:endParaRPr lang="en-US" sz="22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sz="22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r>
              <a:rPr lang="en-US" sz="2200">
                <a:solidFill>
                  <a:srgbClr val="000000"/>
                </a:solidFill>
                <a:latin typeface="Times New Roman"/>
                <a:cs typeface="Times New Roman"/>
              </a:rPr>
              <a:t>toate materialele legate de tema 2: </a:t>
            </a:r>
            <a:r>
              <a:rPr lang="en-US" sz="2200" dirty="0">
                <a:solidFill>
                  <a:srgbClr val="000000"/>
                </a:solidFill>
                <a:latin typeface="Times New Roman"/>
                <a:cs typeface="Times New Roman"/>
                <a:hlinkClick r:id="rId2"/>
              </a:rPr>
              <a:t>https://tinyurl.com/CAVA-2022-TEMA2</a:t>
            </a:r>
          </a:p>
          <a:p>
            <a:endParaRPr lang="en-US" sz="22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2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1252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Viața</a:t>
            </a:r>
            <a:r>
              <a:rPr lang="en-US">
                <a:latin typeface="Times New Roman"/>
                <a:cs typeface="Times New Roman"/>
              </a:rPr>
              <a:t> cu Louie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8695" y="2853651"/>
            <a:ext cx="69738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1B2C08F-ACC1-663B-70A4-E23A5E067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3" y="930684"/>
            <a:ext cx="8957590" cy="1615058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340569E7-3D8B-C4A3-614F-1C526B1C9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83" y="3934285"/>
            <a:ext cx="2038648" cy="1528986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D64BC83C-52F3-AE62-8DC9-D1A713A2C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137" y="3934285"/>
            <a:ext cx="2038648" cy="1528986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5DE8C890-06FD-4D9C-410D-26FADF182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84" y="3932584"/>
            <a:ext cx="2040917" cy="1530688"/>
          </a:xfrm>
          <a:prstGeom prst="rect">
            <a:avLst/>
          </a:prstGeom>
        </p:spPr>
      </p:pic>
      <p:pic>
        <p:nvPicPr>
          <p:cNvPr id="22" name="Picture 21" descr="A picture containing text, doll&#10;&#10;Description automatically generated">
            <a:extLst>
              <a:ext uri="{FF2B5EF4-FFF2-40B4-BE49-F238E27FC236}">
                <a16:creationId xmlns:a16="http://schemas.microsoft.com/office/drawing/2014/main" id="{7A9B43A5-E805-EC6A-D605-53A5668F2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9638" y="3930879"/>
            <a:ext cx="2040919" cy="15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29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Task 1 </a:t>
            </a:r>
            <a:r>
              <a:rPr lang="mr-IN">
                <a:latin typeface="Times New Roman"/>
                <a:cs typeface="Times New Roman"/>
              </a:rPr>
              <a:t>–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detectare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facială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4381A00-9E3C-2EDD-DBEA-5252E25FD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73" y="1956264"/>
            <a:ext cx="8662454" cy="436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0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Task 2 </a:t>
            </a:r>
            <a:r>
              <a:rPr lang="mr-IN">
                <a:latin typeface="Times New Roman"/>
                <a:cs typeface="Times New Roman"/>
              </a:rPr>
              <a:t>–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recunoaștere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facială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F3E97E8-1EF4-B49E-5100-12421400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34345"/>
            <a:ext cx="7772400" cy="2730843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8FFFF041-E77A-BA19-D52C-62DBEF4EF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59" y="3811356"/>
            <a:ext cx="8575268" cy="28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60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ro-RO">
                <a:latin typeface="Times New Roman"/>
                <a:cs typeface="Times New Roman"/>
              </a:rPr>
              <a:t>Date de antrenare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8695" y="2853651"/>
            <a:ext cx="69738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C76E47B-6308-F133-179D-D8421ABFB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395"/>
          <a:stretch/>
        </p:blipFill>
        <p:spPr>
          <a:xfrm>
            <a:off x="911423" y="929927"/>
            <a:ext cx="7772400" cy="161357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E2B18D8-F149-1CAF-E809-DA1F103D9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28604"/>
            <a:ext cx="7772400" cy="42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42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ro-RO">
                <a:latin typeface="Times New Roman"/>
                <a:cs typeface="Times New Roman"/>
              </a:rPr>
              <a:t>Date de validare/testare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8695" y="2853651"/>
            <a:ext cx="69738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04332-280B-A099-445C-D877E457FA74}"/>
              </a:ext>
            </a:extLst>
          </p:cNvPr>
          <p:cNvSpPr txBox="1"/>
          <p:nvPr/>
        </p:nvSpPr>
        <p:spPr>
          <a:xfrm>
            <a:off x="218197" y="1653322"/>
            <a:ext cx="87076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effectLst/>
                <a:latin typeface="Helvetica" pitchFamily="2" charset="0"/>
              </a:rPr>
              <a:t>Directorul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i="1" dirty="0" err="1">
                <a:effectLst/>
                <a:latin typeface="Helvetica" pitchFamily="2" charset="0"/>
              </a:rPr>
              <a:t>validare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conține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datele</a:t>
            </a:r>
            <a:r>
              <a:rPr lang="en-GB" dirty="0">
                <a:effectLst/>
                <a:latin typeface="Helvetica" pitchFamily="2" charset="0"/>
              </a:rPr>
              <a:t> de </a:t>
            </a:r>
            <a:r>
              <a:rPr lang="en-GB" dirty="0" err="1">
                <a:effectLst/>
                <a:latin typeface="Helvetica" pitchFamily="2" charset="0"/>
              </a:rPr>
              <a:t>validare</a:t>
            </a:r>
            <a:r>
              <a:rPr lang="en-GB" dirty="0">
                <a:effectLst/>
                <a:latin typeface="Helvetica" pitchFamily="2" charset="0"/>
              </a:rPr>
              <a:t>. </a:t>
            </a:r>
            <a:r>
              <a:rPr lang="en-GB" dirty="0" err="1">
                <a:effectLst/>
                <a:latin typeface="Helvetica" pitchFamily="2" charset="0"/>
              </a:rPr>
              <a:t>Acestea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constau</a:t>
            </a:r>
            <a:r>
              <a:rPr lang="en-GB" dirty="0">
                <a:effectLst/>
                <a:latin typeface="Helvetica" pitchFamily="2" charset="0"/>
              </a:rPr>
              <a:t> din 200 de </a:t>
            </a:r>
            <a:r>
              <a:rPr lang="en-GB" dirty="0" err="1">
                <a:effectLst/>
                <a:latin typeface="Helvetica" pitchFamily="2" charset="0"/>
              </a:rPr>
              <a:t>imagini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adnotate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în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formatul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descris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mai</a:t>
            </a:r>
            <a:r>
              <a:rPr lang="en-GB" dirty="0">
                <a:effectLst/>
                <a:latin typeface="Helvetica" pitchFamily="2" charset="0"/>
              </a:rPr>
              <a:t> sus. </a:t>
            </a:r>
            <a:r>
              <a:rPr lang="en-GB" dirty="0" err="1">
                <a:effectLst/>
                <a:latin typeface="Helvetica" pitchFamily="2" charset="0"/>
              </a:rPr>
              <a:t>Puteți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să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vă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folosiți</a:t>
            </a:r>
            <a:r>
              <a:rPr lang="en-GB" dirty="0">
                <a:effectLst/>
                <a:latin typeface="Helvetica" pitchFamily="2" charset="0"/>
              </a:rPr>
              <a:t> de </a:t>
            </a:r>
            <a:r>
              <a:rPr lang="en-GB" dirty="0" err="1">
                <a:effectLst/>
                <a:latin typeface="Helvetica" pitchFamily="2" charset="0"/>
              </a:rPr>
              <a:t>aceste</a:t>
            </a:r>
            <a:r>
              <a:rPr lang="en-GB" dirty="0">
                <a:effectLst/>
                <a:latin typeface="Helvetica" pitchFamily="2" charset="0"/>
              </a:rPr>
              <a:t> date de </a:t>
            </a:r>
            <a:r>
              <a:rPr lang="en-GB" dirty="0" err="1">
                <a:effectLst/>
                <a:latin typeface="Helvetica" pitchFamily="2" charset="0"/>
              </a:rPr>
              <a:t>validare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pentru</a:t>
            </a:r>
            <a:r>
              <a:rPr lang="en-GB" dirty="0">
                <a:effectLst/>
                <a:latin typeface="Helvetica" pitchFamily="2" charset="0"/>
              </a:rPr>
              <a:t> a </a:t>
            </a:r>
            <a:r>
              <a:rPr lang="en-GB" dirty="0" err="1">
                <a:effectLst/>
                <a:latin typeface="Helvetica" pitchFamily="2" charset="0"/>
              </a:rPr>
              <a:t>estima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performanțele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diverselor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voastre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soluții</a:t>
            </a:r>
            <a:r>
              <a:rPr lang="en-GB" dirty="0">
                <a:effectLst/>
                <a:latin typeface="Helvetica" pitchFamily="2" charset="0"/>
              </a:rPr>
              <a:t>.</a:t>
            </a:r>
          </a:p>
          <a:p>
            <a:endParaRPr lang="en-GB" dirty="0">
              <a:effectLst/>
              <a:latin typeface="Helvetica" pitchFamily="2" charset="0"/>
            </a:endParaRPr>
          </a:p>
          <a:p>
            <a:r>
              <a:rPr lang="en-GB" dirty="0" err="1">
                <a:effectLst/>
                <a:latin typeface="Helvetica" pitchFamily="2" charset="0"/>
              </a:rPr>
              <a:t>Directorul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i="1" dirty="0" err="1">
                <a:effectLst/>
                <a:latin typeface="Helvetica" pitchFamily="2" charset="0"/>
              </a:rPr>
              <a:t>testare</a:t>
            </a:r>
            <a:r>
              <a:rPr lang="en-GB" dirty="0">
                <a:effectLst/>
                <a:latin typeface="Helvetica" pitchFamily="2" charset="0"/>
              </a:rPr>
              <a:t> are </a:t>
            </a:r>
            <a:r>
              <a:rPr lang="en-GB" dirty="0" err="1">
                <a:effectLst/>
                <a:latin typeface="Helvetica" pitchFamily="2" charset="0"/>
              </a:rPr>
              <a:t>aceeași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structură</a:t>
            </a:r>
            <a:r>
              <a:rPr lang="en-GB" dirty="0">
                <a:effectLst/>
                <a:latin typeface="Helvetica" pitchFamily="2" charset="0"/>
              </a:rPr>
              <a:t> ca </a:t>
            </a:r>
            <a:r>
              <a:rPr lang="en-GB" dirty="0" err="1">
                <a:effectLst/>
                <a:latin typeface="Helvetica" pitchFamily="2" charset="0"/>
              </a:rPr>
              <a:t>directorul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validare</a:t>
            </a:r>
            <a:r>
              <a:rPr lang="en-GB" dirty="0">
                <a:effectLst/>
                <a:latin typeface="Helvetica" pitchFamily="2" charset="0"/>
              </a:rPr>
              <a:t>. </a:t>
            </a:r>
            <a:r>
              <a:rPr lang="en-GB" dirty="0" err="1">
                <a:effectLst/>
                <a:latin typeface="Helvetica" pitchFamily="2" charset="0"/>
              </a:rPr>
              <a:t>Vom</a:t>
            </a:r>
            <a:r>
              <a:rPr lang="en-GB" dirty="0">
                <a:effectLst/>
                <a:latin typeface="Helvetica" pitchFamily="2" charset="0"/>
              </a:rPr>
              <a:t> face </a:t>
            </a:r>
            <a:r>
              <a:rPr lang="en-GB" dirty="0" err="1">
                <a:effectLst/>
                <a:latin typeface="Helvetica" pitchFamily="2" charset="0"/>
              </a:rPr>
              <a:t>publice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datele</a:t>
            </a:r>
            <a:r>
              <a:rPr lang="en-GB" dirty="0">
                <a:effectLst/>
                <a:latin typeface="Helvetica" pitchFamily="2" charset="0"/>
              </a:rPr>
              <a:t> de test </a:t>
            </a:r>
            <a:r>
              <a:rPr lang="en-GB" dirty="0" err="1">
                <a:effectLst/>
                <a:latin typeface="Helvetica" pitchFamily="2" charset="0"/>
              </a:rPr>
              <a:t>după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b="1" dirty="0">
                <a:effectLst/>
                <a:latin typeface="Helvetica" pitchFamily="2" charset="0"/>
              </a:rPr>
              <a:t>prima </a:t>
            </a:r>
            <a:r>
              <a:rPr lang="en-GB" b="1" dirty="0" err="1">
                <a:effectLst/>
                <a:latin typeface="Helvetica" pitchFamily="2" charset="0"/>
              </a:rPr>
              <a:t>fază</a:t>
            </a:r>
            <a:r>
              <a:rPr lang="en-GB" b="1" dirty="0">
                <a:effectLst/>
                <a:latin typeface="Helvetica" pitchFamily="2" charset="0"/>
              </a:rPr>
              <a:t> </a:t>
            </a:r>
            <a:r>
              <a:rPr lang="en-GB" dirty="0">
                <a:effectLst/>
                <a:latin typeface="Helvetica" pitchFamily="2" charset="0"/>
              </a:rPr>
              <a:t>(</a:t>
            </a:r>
            <a:r>
              <a:rPr lang="en-GB" dirty="0" err="1">
                <a:effectLst/>
                <a:latin typeface="Helvetica" pitchFamily="2" charset="0"/>
              </a:rPr>
              <a:t>detalii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mai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târziu</a:t>
            </a:r>
            <a:r>
              <a:rPr lang="en-GB" dirty="0">
                <a:effectLst/>
                <a:latin typeface="Helvetica" pitchFamily="2" charset="0"/>
              </a:rPr>
              <a:t>). </a:t>
            </a:r>
            <a:r>
              <a:rPr lang="en-GB" dirty="0" err="1">
                <a:effectLst/>
                <a:latin typeface="Helvetica" pitchFamily="2" charset="0"/>
              </a:rPr>
              <a:t>Vom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evalua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perfomanța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algoritmului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vostru</a:t>
            </a:r>
            <a:r>
              <a:rPr lang="en-GB" dirty="0">
                <a:effectLst/>
                <a:latin typeface="Helvetica" pitchFamily="2" charset="0"/>
              </a:rPr>
              <a:t> pe 200 de </a:t>
            </a:r>
            <a:r>
              <a:rPr lang="en-GB" dirty="0" err="1">
                <a:effectLst/>
                <a:latin typeface="Helvetica" pitchFamily="2" charset="0"/>
              </a:rPr>
              <a:t>imagini</a:t>
            </a:r>
            <a:r>
              <a:rPr lang="en-GB" dirty="0">
                <a:effectLst/>
                <a:latin typeface="Helvetica" pitchFamily="2" charset="0"/>
              </a:rPr>
              <a:t> de test, </a:t>
            </a:r>
            <a:r>
              <a:rPr lang="en-GB" dirty="0" err="1">
                <a:effectLst/>
                <a:latin typeface="Helvetica" pitchFamily="2" charset="0"/>
              </a:rPr>
              <a:t>similare</a:t>
            </a:r>
            <a:r>
              <a:rPr lang="en-GB" dirty="0">
                <a:effectLst/>
                <a:latin typeface="Helvetica" pitchFamily="2" charset="0"/>
              </a:rPr>
              <a:t> ca </a:t>
            </a:r>
            <a:r>
              <a:rPr lang="en-GB" dirty="0" err="1">
                <a:effectLst/>
                <a:latin typeface="Helvetica" pitchFamily="2" charset="0"/>
              </a:rPr>
              <a:t>distribuție</a:t>
            </a:r>
            <a:r>
              <a:rPr lang="en-GB" dirty="0">
                <a:effectLst/>
                <a:latin typeface="Helvetica" pitchFamily="2" charset="0"/>
              </a:rPr>
              <a:t> a </a:t>
            </a:r>
            <a:r>
              <a:rPr lang="en-GB" dirty="0" err="1">
                <a:effectLst/>
                <a:latin typeface="Helvetica" pitchFamily="2" charset="0"/>
              </a:rPr>
              <a:t>fețelor</a:t>
            </a:r>
            <a:r>
              <a:rPr lang="en-GB" dirty="0">
                <a:effectLst/>
                <a:latin typeface="Helvetica" pitchFamily="2" charset="0"/>
              </a:rPr>
              <a:t> cu </a:t>
            </a:r>
            <a:r>
              <a:rPr lang="en-GB" dirty="0" err="1">
                <a:effectLst/>
                <a:latin typeface="Helvetica" pitchFamily="2" charset="0"/>
              </a:rPr>
              <a:t>imaginile</a:t>
            </a:r>
            <a:r>
              <a:rPr lang="en-GB" dirty="0">
                <a:effectLst/>
                <a:latin typeface="Helvetica" pitchFamily="2" charset="0"/>
              </a:rPr>
              <a:t> de </a:t>
            </a:r>
            <a:r>
              <a:rPr lang="en-GB" dirty="0" err="1">
                <a:effectLst/>
                <a:latin typeface="Helvetica" pitchFamily="2" charset="0"/>
              </a:rPr>
              <a:t>validare</a:t>
            </a:r>
            <a:r>
              <a:rPr lang="en-GB" dirty="0">
                <a:effectLst/>
                <a:latin typeface="Helvetica" pitchFamily="2" charset="0"/>
              </a:rPr>
              <a:t>.</a:t>
            </a:r>
          </a:p>
          <a:p>
            <a:endParaRPr lang="en-GB" dirty="0">
              <a:effectLst/>
              <a:latin typeface="Helvetica" pitchFamily="2" charset="0"/>
            </a:endParaRPr>
          </a:p>
          <a:p>
            <a:r>
              <a:rPr lang="en-GB" dirty="0" err="1">
                <a:effectLst/>
                <a:latin typeface="Helvetica" pitchFamily="2" charset="0"/>
              </a:rPr>
              <a:t>Directorul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i="1" dirty="0" err="1">
                <a:effectLst/>
                <a:latin typeface="Helvetica" pitchFamily="2" charset="0"/>
              </a:rPr>
              <a:t>evaluare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vă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indică</a:t>
            </a:r>
            <a:r>
              <a:rPr lang="en-GB" dirty="0">
                <a:effectLst/>
                <a:latin typeface="Helvetica" pitchFamily="2" charset="0"/>
              </a:rPr>
              <a:t> cum </a:t>
            </a:r>
            <a:r>
              <a:rPr lang="en-GB" dirty="0" err="1">
                <a:effectLst/>
                <a:latin typeface="Helvetica" pitchFamily="2" charset="0"/>
              </a:rPr>
              <a:t>să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vă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scrieți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codul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astfel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latin typeface="Helvetica" pitchFamily="2" charset="0"/>
              </a:rPr>
              <a:t>î</a:t>
            </a:r>
            <a:r>
              <a:rPr lang="en-GB" dirty="0" err="1">
                <a:effectLst/>
                <a:latin typeface="Helvetica" pitchFamily="2" charset="0"/>
              </a:rPr>
              <a:t>ncât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să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respectați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formatul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fișierelor</a:t>
            </a:r>
            <a:r>
              <a:rPr lang="en-GB" dirty="0">
                <a:effectLst/>
                <a:latin typeface="Helvetica" pitchFamily="2" charset="0"/>
              </a:rPr>
              <a:t> cu </a:t>
            </a:r>
            <a:r>
              <a:rPr lang="en-GB" dirty="0" err="1">
                <a:effectLst/>
                <a:latin typeface="Helvetica" pitchFamily="2" charset="0"/>
              </a:rPr>
              <a:t>rezultate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impus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pentru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faza</a:t>
            </a:r>
            <a:r>
              <a:rPr lang="en-GB" dirty="0">
                <a:effectLst/>
                <a:latin typeface="Helvetica" pitchFamily="2" charset="0"/>
              </a:rPr>
              <a:t> de </a:t>
            </a:r>
            <a:r>
              <a:rPr lang="en-GB" dirty="0" err="1">
                <a:effectLst/>
                <a:latin typeface="Helvetica" pitchFamily="2" charset="0"/>
              </a:rPr>
              <a:t>evaluare</a:t>
            </a:r>
            <a:r>
              <a:rPr lang="en-GB" dirty="0">
                <a:effectLst/>
                <a:latin typeface="Helvetica" pitchFamily="2" charset="0"/>
              </a:rPr>
              <a:t> pe </a:t>
            </a:r>
            <a:r>
              <a:rPr lang="en-GB" dirty="0" err="1">
                <a:effectLst/>
                <a:latin typeface="Helvetica" pitchFamily="2" charset="0"/>
              </a:rPr>
              <a:t>datele</a:t>
            </a:r>
            <a:r>
              <a:rPr lang="en-GB" dirty="0">
                <a:effectLst/>
                <a:latin typeface="Helvetica" pitchFamily="2" charset="0"/>
              </a:rPr>
              <a:t> de test (</a:t>
            </a:r>
            <a:r>
              <a:rPr lang="en-GB" b="1" dirty="0" err="1">
                <a:effectLst/>
                <a:latin typeface="Helvetica" pitchFamily="2" charset="0"/>
              </a:rPr>
              <a:t>faza</a:t>
            </a:r>
            <a:r>
              <a:rPr lang="en-GB" b="1" dirty="0">
                <a:effectLst/>
                <a:latin typeface="Helvetica" pitchFamily="2" charset="0"/>
              </a:rPr>
              <a:t> a </a:t>
            </a:r>
            <a:r>
              <a:rPr lang="en-GB" b="1" dirty="0" err="1">
                <a:effectLst/>
                <a:latin typeface="Helvetica" pitchFamily="2" charset="0"/>
              </a:rPr>
              <a:t>doua</a:t>
            </a:r>
            <a:r>
              <a:rPr lang="en-GB" dirty="0">
                <a:effectLst/>
                <a:latin typeface="Helvetica" pitchFamily="2" charset="0"/>
              </a:rPr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810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ro-RO">
                <a:latin typeface="Times New Roman"/>
                <a:cs typeface="Times New Roman"/>
              </a:rPr>
              <a:t>Evaluarea soluțiilor 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8695" y="2853651"/>
            <a:ext cx="69738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C46386DB-5568-8CBF-E1C3-6B9D96B35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59" y="1143000"/>
            <a:ext cx="7772400" cy="541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03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ro-RO">
                <a:latin typeface="Times New Roman"/>
                <a:cs typeface="Times New Roman"/>
              </a:rPr>
              <a:t>Evaluare task 1 </a:t>
            </a:r>
            <a:r>
              <a:rPr lang="mr-IN">
                <a:latin typeface="Times New Roman"/>
                <a:cs typeface="Times New Roman"/>
              </a:rPr>
              <a:t>–</a:t>
            </a:r>
            <a:r>
              <a:rPr lang="ro-RO">
                <a:latin typeface="Times New Roman"/>
                <a:cs typeface="Times New Roman"/>
              </a:rPr>
              <a:t> AP pe datele de test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8695" y="2853651"/>
            <a:ext cx="69738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10163" y="5432397"/>
            <a:ext cx="729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performanța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soluției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noastre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pe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datele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de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validare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 = 200 de </a:t>
            </a:r>
            <a:r>
              <a:rPr lang="en-US" err="1">
                <a:solidFill>
                  <a:srgbClr val="FF0000"/>
                </a:solidFill>
                <a:latin typeface="Times New Roman"/>
                <a:cs typeface="Times New Roman"/>
              </a:rPr>
              <a:t>imagini</a:t>
            </a:r>
            <a:r>
              <a:rPr lang="en-US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A84AD4C-78CC-3BD1-1BCA-1B4FBE386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837" y="1056271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41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e186ba3-3946-4875-95d9-7970dbc824b8">
      <Terms xmlns="http://schemas.microsoft.com/office/infopath/2007/PartnerControls"/>
    </lcf76f155ced4ddcb4097134ff3c332f>
    <TaxCatchAll xmlns="8d91ec6d-b4d0-429e-a4e5-65de928320e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20237B531BC7419D2AB85F93BEE318" ma:contentTypeVersion="11" ma:contentTypeDescription="Create a new document." ma:contentTypeScope="" ma:versionID="f66f53e6a4323e93ca29ad34bc3313d1">
  <xsd:schema xmlns:xsd="http://www.w3.org/2001/XMLSchema" xmlns:xs="http://www.w3.org/2001/XMLSchema" xmlns:p="http://schemas.microsoft.com/office/2006/metadata/properties" xmlns:ns2="fe186ba3-3946-4875-95d9-7970dbc824b8" xmlns:ns3="8d91ec6d-b4d0-429e-a4e5-65de928320e8" targetNamespace="http://schemas.microsoft.com/office/2006/metadata/properties" ma:root="true" ma:fieldsID="181f13e75ba7dd7f194863e6081559af" ns2:_="" ns3:_="">
    <xsd:import namespace="fe186ba3-3946-4875-95d9-7970dbc824b8"/>
    <xsd:import namespace="8d91ec6d-b4d0-429e-a4e5-65de928320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186ba3-3946-4875-95d9-7970dbc824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91ec6d-b4d0-429e-a4e5-65de928320e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996d467-90dd-4ae6-955f-41d48e33bff2}" ma:internalName="TaxCatchAll" ma:showField="CatchAllData" ma:web="8d91ec6d-b4d0-429e-a4e5-65de928320e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E29677-525F-4855-8B33-F9F9E60CE2A2}">
  <ds:schemaRefs>
    <ds:schemaRef ds:uri="http://schemas.microsoft.com/office/2006/metadata/properties"/>
    <ds:schemaRef ds:uri="http://schemas.microsoft.com/office/infopath/2007/PartnerControls"/>
    <ds:schemaRef ds:uri="fe186ba3-3946-4875-95d9-7970dbc824b8"/>
    <ds:schemaRef ds:uri="8d91ec6d-b4d0-429e-a4e5-65de928320e8"/>
  </ds:schemaRefs>
</ds:datastoreItem>
</file>

<file path=customXml/itemProps2.xml><?xml version="1.0" encoding="utf-8"?>
<ds:datastoreItem xmlns:ds="http://schemas.openxmlformats.org/officeDocument/2006/customXml" ds:itemID="{4C6A6BB4-40E9-4F2E-8828-9074159AEB2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60E95D-D63D-4772-AA00-6074CB93F0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186ba3-3946-4875-95d9-7970dbc824b8"/>
    <ds:schemaRef ds:uri="8d91ec6d-b4d0-429e-a4e5-65de928320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505</Words>
  <Application>Microsoft Office PowerPoint</Application>
  <PresentationFormat>On-screen Show (4:3)</PresentationFormat>
  <Paragraphs>37</Paragraphs>
  <Slides>15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Tema 2:   Detectarea și recunoașterea facială a personajelor din serialul de desene animate Viața cu Louie</vt:lpstr>
      <vt:lpstr>Tema 2 – lucruri bine de știut</vt:lpstr>
      <vt:lpstr>Viața cu Louie</vt:lpstr>
      <vt:lpstr>Task 1 – detectare facială</vt:lpstr>
      <vt:lpstr>Task 2 – recunoaștere facială</vt:lpstr>
      <vt:lpstr>Date de antrenare</vt:lpstr>
      <vt:lpstr>Date de validare/testare</vt:lpstr>
      <vt:lpstr>Evaluarea soluțiilor </vt:lpstr>
      <vt:lpstr>Evaluare task 1 – AP pe datele de test</vt:lpstr>
      <vt:lpstr>Evaluare task 1 – AP pe datele de test</vt:lpstr>
      <vt:lpstr>Evaluare task 2 – mAP pe datele de test</vt:lpstr>
      <vt:lpstr>Evaluare task 2 – mAP pe datele de test</vt:lpstr>
      <vt:lpstr>Notare</vt:lpstr>
      <vt:lpstr>Termene limită</vt:lpstr>
      <vt:lpstr>Restricții de implementare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1: Extragerea informației vizuale din careuri Sudoku</dc:title>
  <dc:creator>Bogdan Alexe</dc:creator>
  <cp:lastModifiedBy>Radu Ionescu</cp:lastModifiedBy>
  <cp:revision>17</cp:revision>
  <dcterms:created xsi:type="dcterms:W3CDTF">2021-12-21T23:38:53Z</dcterms:created>
  <dcterms:modified xsi:type="dcterms:W3CDTF">2022-12-22T12:27:28Z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0x0101005920237B531BC7419D2AB85F93BEE318</vt:lpwstr>
  </property>
  <property fmtid="{D5CDD505-2E9C-101B-9397-08002B2CF9AE}" pid="3" name="MediaServiceImageTags">
    <vt:lpwstr/>
  </property>
</Properties>
</file>